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5" r:id="rId3"/>
    <p:sldId id="276" r:id="rId4"/>
    <p:sldId id="277" r:id="rId5"/>
    <p:sldId id="278" r:id="rId6"/>
    <p:sldId id="287" r:id="rId7"/>
    <p:sldId id="288" r:id="rId8"/>
    <p:sldId id="280" r:id="rId9"/>
    <p:sldId id="281" r:id="rId10"/>
    <p:sldId id="282" r:id="rId11"/>
    <p:sldId id="289" r:id="rId12"/>
    <p:sldId id="283" r:id="rId13"/>
    <p:sldId id="284" r:id="rId14"/>
    <p:sldId id="28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73" autoAdjust="0"/>
    <p:restoredTop sz="94613"/>
  </p:normalViewPr>
  <p:slideViewPr>
    <p:cSldViewPr snapToGrid="0" snapToObjects="1">
      <p:cViewPr>
        <p:scale>
          <a:sx n="112" d="100"/>
          <a:sy n="112" d="100"/>
        </p:scale>
        <p:origin x="37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DB9D-3836-144E-BB56-D5DB1366D949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ADVANCED EV3 PROGRAMMING LESSON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9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F703-95DC-C54F-BAD8-9721DDD8555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039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98E-6D46-0A49-9A0E-92D4EBAAC09F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8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B61A-AE22-2A48-9016-457AD10A335B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29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D18-8B0C-8648-AE1D-C4ED1CEBE4D2}" type="datetime1">
              <a:rPr lang="en-US" smtClean="0"/>
              <a:t>7/19/16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886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F04A-391E-1C45-A782-74E0EE146930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2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132-F2B8-5A4C-9719-FA897991C587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E8C-443C-1449-8A5E-6A8598E133F8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2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7D83C772-FFFC-4244-B447-9423FACF929D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673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B61A-AE22-2A48-9016-457AD10A335B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4768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4D3B61A-AE22-2A48-9016-457AD10A335B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</p:sldLayoutIdLst>
  <p:timing>
    <p:tnLst>
      <p:par>
        <p:cTn id="1" dur="indefinite" restart="never" nodeType="tmRoot"/>
      </p:par>
    </p:tnLst>
  </p:timing>
  <p:hf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microsoft.com/office/2007/relationships/media" Target="../media/media3.mp4"/><Relationship Id="rId6" Type="http://schemas.openxmlformats.org/officeDocument/2006/relationships/video" Target="../media/media3.mp4"/><Relationship Id="rId7" Type="http://schemas.microsoft.com/office/2007/relationships/media" Target="../media/media4.mp4"/><Relationship Id="rId8" Type="http://schemas.openxmlformats.org/officeDocument/2006/relationships/video" Target="../media/media4.mp4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" Type="http://schemas.microsoft.com/office/2007/relationships/media" Target="../media/media5.mp4"/><Relationship Id="rId2" Type="http://schemas.openxmlformats.org/officeDocument/2006/relationships/video" Target="../media/media5.mp4"/><Relationship Id="rId3" Type="http://schemas.microsoft.com/office/2007/relationships/media" Target="../media/media6.mp4"/><Relationship Id="rId4" Type="http://schemas.openxmlformats.org/officeDocument/2006/relationships/video" Target="../media/media6.mp4"/><Relationship Id="rId5" Type="http://schemas.microsoft.com/office/2007/relationships/media" Target="../media/media7.mp4"/><Relationship Id="rId6" Type="http://schemas.openxmlformats.org/officeDocument/2006/relationships/video" Target="../media/media7.mp4"/><Relationship Id="rId7" Type="http://schemas.microsoft.com/office/2007/relationships/media" Target="../media/media8.mp4"/><Relationship Id="rId8" Type="http://schemas.openxmlformats.org/officeDocument/2006/relationships/video" Target="../media/media8.mp4"/><Relationship Id="rId9" Type="http://schemas.openxmlformats.org/officeDocument/2006/relationships/slideLayout" Target="../slideLayouts/slideLayout6.xml"/><Relationship Id="rId10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Line Followers: Basic to Proportional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 3: Three-Stage Line Follower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Shot 2014-10-05 at 9.47.1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75" y="1917226"/>
            <a:ext cx="7049713" cy="45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57" y="2133600"/>
            <a:ext cx="8490294" cy="43034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Challenge 4: </a:t>
            </a:r>
            <a:r>
              <a:rPr lang="en-US" dirty="0"/>
              <a:t>Can you write a </a:t>
            </a:r>
            <a:r>
              <a:rPr lang="en-US" dirty="0">
                <a:solidFill>
                  <a:srgbClr val="FF0000"/>
                </a:solidFill>
              </a:rPr>
              <a:t>proportional line follower </a:t>
            </a:r>
            <a:r>
              <a:rPr lang="en-US" dirty="0"/>
              <a:t>that changes the angle of the turn depending on how far away from the line the robot is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Reset the Rotation sensor (Only required for line following for a total distance)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 the error = </a:t>
            </a:r>
            <a:r>
              <a:rPr lang="en-US" dirty="0"/>
              <a:t>D</a:t>
            </a:r>
            <a:r>
              <a:rPr lang="en-US" dirty="0" smtClean="0"/>
              <a:t>istance from line = (Light sensor reading – Target Reading)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Scale the error to determine a correction amount. Adjust your scaling factor to make you robot follow the line more smoothly.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the Correction value (computer in Step 3) to adjust the robot’s turn towards the line.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4: Proportional Line Follower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0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Proportional Line Follower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Screen Shot 2014-10-18 at 4.44.2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7" y="1994154"/>
            <a:ext cx="8840497" cy="44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get better results </a:t>
            </a:r>
          </a:p>
          <a:p>
            <a:r>
              <a:rPr lang="en-US" dirty="0" smtClean="0"/>
              <a:t>….if your color sensors are closer to the </a:t>
            </a:r>
            <a:r>
              <a:rPr lang="en-US" dirty="0" smtClean="0"/>
              <a:t>ground</a:t>
            </a:r>
          </a:p>
          <a:p>
            <a:r>
              <a:rPr lang="en-US" dirty="0" smtClean="0"/>
              <a:t> ….</a:t>
            </a:r>
            <a:r>
              <a:rPr lang="en-US" dirty="0" smtClean="0"/>
              <a:t>remember to calibrate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Guide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2610" y="1954753"/>
            <a:ext cx="4230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Smooth Line Follower</a:t>
            </a:r>
          </a:p>
          <a:p>
            <a:r>
              <a:rPr lang="en-US" dirty="0" smtClean="0"/>
              <a:t>+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-</a:t>
            </a:r>
          </a:p>
          <a:p>
            <a:r>
              <a:rPr lang="en-US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8" y="1954753"/>
            <a:ext cx="3684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Simple Line Follower</a:t>
            </a:r>
          </a:p>
          <a:p>
            <a:r>
              <a:rPr lang="en-US" dirty="0" smtClean="0"/>
              <a:t>+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-</a:t>
            </a:r>
          </a:p>
          <a:p>
            <a:r>
              <a:rPr lang="en-US" dirty="0"/>
              <a:t>-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72610" y="3785657"/>
            <a:ext cx="4230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Proportional Follower</a:t>
            </a:r>
          </a:p>
          <a:p>
            <a:r>
              <a:rPr lang="en-US" dirty="0" smtClean="0"/>
              <a:t>+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-</a:t>
            </a:r>
          </a:p>
          <a:p>
            <a:r>
              <a:rPr lang="en-US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98" y="3827398"/>
            <a:ext cx="3684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Three-Stage Line Follower</a:t>
            </a:r>
          </a:p>
          <a:p>
            <a:r>
              <a:rPr lang="en-US" dirty="0" smtClean="0"/>
              <a:t>+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-</a:t>
            </a:r>
          </a:p>
          <a:p>
            <a:r>
              <a:rPr lang="en-US" dirty="0"/>
              <a:t>-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198" y="5436545"/>
            <a:ext cx="824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in the above with positives and negatives of each technique.  Consider if the line follower is best for curved or straight lines.  Consider if the robot will wiggle a lot.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1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r>
              <a:rPr lang="en-US" smtClean="0"/>
              <a:t> </a:t>
            </a:r>
            <a:endParaRPr lang="en-US" smtClean="0"/>
          </a:p>
          <a:p>
            <a:r>
              <a:rPr lang="en-US" smtClean="0"/>
              <a:t>More </a:t>
            </a:r>
            <a:r>
              <a:rPr lang="en-US" dirty="0" smtClean="0"/>
              <a:t>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Evaluate and compare different line followers</a:t>
            </a:r>
          </a:p>
          <a:p>
            <a:r>
              <a:rPr lang="en-US" smtClean="0"/>
              <a:t>Learn to use the concept of “proportional” to create a proportional line follower</a:t>
            </a:r>
          </a:p>
          <a:p>
            <a:endParaRPr lang="en-US" smtClean="0"/>
          </a:p>
          <a:p>
            <a:r>
              <a:rPr lang="en-US" smtClean="0"/>
              <a:t>Prerequisites: Basic Line Follower, Color Line Follower, Color Sensor Calibration, Proportional Control, Math Blocks, Data Wires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Program Works Best for Which Situation?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2610" y="1931013"/>
            <a:ext cx="4230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Smooth Line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Almost the same as simple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Turns are less sharp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Has trouble on sharp curves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Good for rookie teams </a:t>
            </a:r>
            <a:r>
              <a:rPr lang="en-US" dirty="0">
                <a:sym typeface="Wingdings"/>
              </a:rPr>
              <a:t> need to know loops and switches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8" y="1931013"/>
            <a:ext cx="3684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Simple Line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Most basic line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Wiggles a lot due to sharp turns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Good for rookie teams </a:t>
            </a:r>
            <a:r>
              <a:rPr lang="en-US" dirty="0" smtClean="0">
                <a:sym typeface="Wingdings"/>
              </a:rPr>
              <a:t> need to know loops and switches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472610" y="3761917"/>
            <a:ext cx="4230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Proportional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Uses the “P” in PID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Makes proportional turns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Works well on both straight and curved lines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Good for intermediate to advanced teams </a:t>
            </a:r>
            <a:r>
              <a:rPr lang="en-US" dirty="0" smtClean="0">
                <a:sym typeface="Wingdings"/>
              </a:rPr>
              <a:t> need to know math blocks and data wires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198" y="3761917"/>
            <a:ext cx="368410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3-Stage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Best for straight lines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Droids do not recommend this.  Just learn the proportional line follower.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 to know nested switches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698" y="6032148"/>
            <a:ext cx="865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Watch the videos on the next 2 slides to see all four.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52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Curved Line: Watch Videos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83421" y="1726423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Smooth Line Follower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1260" y="1657197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 Line Follower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83421" y="4037648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Proportional Follower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1260" y="4039947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3-Stage Follower</a:t>
            </a:r>
            <a:endParaRPr lang="en-US" dirty="0"/>
          </a:p>
        </p:txBody>
      </p:sp>
      <p:pic>
        <p:nvPicPr>
          <p:cNvPr id="15" name="IMG_014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6200000">
            <a:off x="5589070" y="1267946"/>
            <a:ext cx="2023315" cy="3591094"/>
          </a:xfrm>
          <a:prstGeom prst="rect">
            <a:avLst/>
          </a:prstGeom>
        </p:spPr>
      </p:pic>
      <p:pic>
        <p:nvPicPr>
          <p:cNvPr id="16" name="IMG_0149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16200000">
            <a:off x="1442233" y="1245129"/>
            <a:ext cx="2019046" cy="3583516"/>
          </a:xfrm>
          <a:prstGeom prst="rect">
            <a:avLst/>
          </a:prstGeom>
        </p:spPr>
      </p:pic>
      <p:pic>
        <p:nvPicPr>
          <p:cNvPr id="17" name="IMG_0138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6200000">
            <a:off x="5623984" y="3686537"/>
            <a:ext cx="2023316" cy="3591094"/>
          </a:xfrm>
          <a:prstGeom prst="rect">
            <a:avLst/>
          </a:prstGeom>
        </p:spPr>
      </p:pic>
      <p:pic>
        <p:nvPicPr>
          <p:cNvPr id="18" name="IMG_0143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 rot="16200000">
            <a:off x="1471396" y="3688952"/>
            <a:ext cx="2039251" cy="36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7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48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376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7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Straight Line: Watch Videos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4248" y="1635168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Smooth Line Follower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2087" y="1635168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 Line Follower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82504" y="4185296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Proportional Follower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5357" y="4226991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3-Stage Follower</a:t>
            </a:r>
            <a:endParaRPr lang="en-US" dirty="0"/>
          </a:p>
        </p:txBody>
      </p:sp>
      <p:pic>
        <p:nvPicPr>
          <p:cNvPr id="3" name="IMG_013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6200000">
            <a:off x="5686096" y="3707135"/>
            <a:ext cx="2177097" cy="3864034"/>
          </a:xfrm>
          <a:prstGeom prst="rect">
            <a:avLst/>
          </a:prstGeom>
        </p:spPr>
      </p:pic>
      <p:pic>
        <p:nvPicPr>
          <p:cNvPr id="5" name="IMG_0145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16200000">
            <a:off x="1318955" y="3692836"/>
            <a:ext cx="2214004" cy="3929539"/>
          </a:xfrm>
          <a:prstGeom prst="rect">
            <a:avLst/>
          </a:prstGeom>
        </p:spPr>
      </p:pic>
      <p:pic>
        <p:nvPicPr>
          <p:cNvPr id="6" name="IMG_0147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72815" y="1978929"/>
            <a:ext cx="3929859" cy="2214005"/>
          </a:xfrm>
          <a:prstGeom prst="rect">
            <a:avLst/>
          </a:prstGeom>
        </p:spPr>
      </p:pic>
      <p:pic>
        <p:nvPicPr>
          <p:cNvPr id="7" name="IMG_0150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 rot="16200000">
            <a:off x="1314967" y="1121164"/>
            <a:ext cx="2214002" cy="392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3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1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42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57" y="2133600"/>
            <a:ext cx="8490294" cy="3992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 1: </a:t>
            </a:r>
            <a:r>
              <a:rPr lang="en-US" dirty="0" smtClean="0"/>
              <a:t>Can you write a </a:t>
            </a:r>
            <a:r>
              <a:rPr lang="en-US" dirty="0" smtClean="0">
                <a:solidFill>
                  <a:srgbClr val="FF0000"/>
                </a:solidFill>
              </a:rPr>
              <a:t>simple line follower</a:t>
            </a:r>
            <a:r>
              <a:rPr lang="en-US" dirty="0" smtClean="0"/>
              <a:t>? Hint: Review Beginner: Basic Line Follower lesson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 2: </a:t>
            </a:r>
            <a:r>
              <a:rPr lang="en-US" dirty="0" smtClean="0"/>
              <a:t>Can you write a </a:t>
            </a:r>
            <a:r>
              <a:rPr lang="en-US" dirty="0" smtClean="0">
                <a:solidFill>
                  <a:srgbClr val="FF0000"/>
                </a:solidFill>
              </a:rPr>
              <a:t>smoother line follower</a:t>
            </a:r>
            <a:r>
              <a:rPr lang="en-US" dirty="0" smtClean="0"/>
              <a:t>? Hint: Change how sharp the turns are in a </a:t>
            </a:r>
            <a:r>
              <a:rPr lang="en-US" dirty="0"/>
              <a:t>s</a:t>
            </a:r>
            <a:r>
              <a:rPr lang="en-US" dirty="0" smtClean="0"/>
              <a:t>imple line follower.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 3: </a:t>
            </a:r>
            <a:r>
              <a:rPr lang="en-US" dirty="0" smtClean="0"/>
              <a:t>Can you write a </a:t>
            </a:r>
            <a:r>
              <a:rPr lang="en-US" dirty="0" smtClean="0">
                <a:solidFill>
                  <a:srgbClr val="FF0000"/>
                </a:solidFill>
              </a:rPr>
              <a:t>three-stage line follower </a:t>
            </a:r>
            <a:r>
              <a:rPr lang="en-US" dirty="0" smtClean="0"/>
              <a:t>where the robot moves different 3 different ways (left, right or straight) based on the reading from the color sensor?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Line Follower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CALIBRATE:</a:t>
            </a:r>
          </a:p>
          <a:p>
            <a:pPr lvl="1"/>
            <a:r>
              <a:rPr lang="en-US" smtClean="0"/>
              <a:t>The programs use the EV3 Color Sensor in Light Sensor mode</a:t>
            </a:r>
          </a:p>
          <a:p>
            <a:pPr lvl="1"/>
            <a:r>
              <a:rPr lang="en-US" smtClean="0"/>
              <a:t>You will have to calibrate your sensors.</a:t>
            </a:r>
          </a:p>
          <a:p>
            <a:pPr lvl="1"/>
            <a:r>
              <a:rPr lang="en-US" smtClean="0"/>
              <a:t>Please refer to Intermediate: Color Sensor Calibration Lesson</a:t>
            </a:r>
          </a:p>
          <a:p>
            <a:r>
              <a:rPr lang="en-US" smtClean="0"/>
              <a:t>PORTS: </a:t>
            </a:r>
          </a:p>
          <a:p>
            <a:pPr lvl="1"/>
            <a:r>
              <a:rPr lang="en-US" smtClean="0"/>
              <a:t>The Color Sensor is connected to Port 3.  </a:t>
            </a:r>
          </a:p>
          <a:p>
            <a:pPr lvl="1"/>
            <a:r>
              <a:rPr lang="en-US" smtClean="0"/>
              <a:t>Please change this for your robot. </a:t>
            </a:r>
          </a:p>
          <a:p>
            <a:r>
              <a:rPr lang="en-US" smtClean="0"/>
              <a:t>WHICH SIDE OF THE LINE:</a:t>
            </a:r>
          </a:p>
          <a:p>
            <a:pPr lvl="1"/>
            <a:r>
              <a:rPr lang="en-US" smtClean="0"/>
              <a:t>Please take note of which side of the line the code is written for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Note About Our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9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 1: Simple Line Follower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 descr="Screen Shot 2014-10-05 at 9.45.4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8" y="2083444"/>
            <a:ext cx="7087094" cy="419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 2: Smooth Line Follower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Screen Shot 2014-10-05 at 9.46.4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5" y="1839680"/>
            <a:ext cx="8090704" cy="47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2907</TotalTime>
  <Words>722</Words>
  <Application>Microsoft Macintosh PowerPoint</Application>
  <PresentationFormat>On-screen Show (4:3)</PresentationFormat>
  <Paragraphs>123</Paragraphs>
  <Slides>15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Helvetica Neue</vt:lpstr>
      <vt:lpstr>Wingdings</vt:lpstr>
      <vt:lpstr>Arial</vt:lpstr>
      <vt:lpstr>advanced</vt:lpstr>
      <vt:lpstr>Line Followers: Basic to Proportional</vt:lpstr>
      <vt:lpstr>Lesson Objectives</vt:lpstr>
      <vt:lpstr>Which Program Works Best for Which Situation?</vt:lpstr>
      <vt:lpstr>Curved Line: Watch Videos</vt:lpstr>
      <vt:lpstr>Straight Line: Watch Videos</vt:lpstr>
      <vt:lpstr>3 Line Follower Challenges</vt:lpstr>
      <vt:lpstr>A Note About Our Solutions</vt:lpstr>
      <vt:lpstr>Solution 1: Simple Line Follower</vt:lpstr>
      <vt:lpstr>Solution 2: Smooth Line Follower</vt:lpstr>
      <vt:lpstr>Solution 3: Three-Stage Line Follower</vt:lpstr>
      <vt:lpstr>Challenge 4: Proportional Line Follower</vt:lpstr>
      <vt:lpstr>Solution: Proportional Line Follower</vt:lpstr>
      <vt:lpstr>Tips</vt:lpstr>
      <vt:lpstr>Discussion Guide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Followers: Basic to Proportional</dc:title>
  <dc:creator>Sanjay Seshan</dc:creator>
  <cp:lastModifiedBy>Microsoft Office User</cp:lastModifiedBy>
  <cp:revision>17</cp:revision>
  <cp:lastPrinted>2015-11-15T16:45:50Z</cp:lastPrinted>
  <dcterms:created xsi:type="dcterms:W3CDTF">2014-10-28T21:59:38Z</dcterms:created>
  <dcterms:modified xsi:type="dcterms:W3CDTF">2016-07-20T03:02:22Z</dcterms:modified>
</cp:coreProperties>
</file>